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311" r:id="rId3"/>
    <p:sldId id="301" r:id="rId4"/>
    <p:sldId id="258" r:id="rId5"/>
    <p:sldId id="274" r:id="rId6"/>
    <p:sldId id="261" r:id="rId7"/>
    <p:sldId id="262" r:id="rId8"/>
    <p:sldId id="295" r:id="rId9"/>
    <p:sldId id="289" r:id="rId10"/>
    <p:sldId id="297" r:id="rId11"/>
    <p:sldId id="298" r:id="rId12"/>
    <p:sldId id="299" r:id="rId13"/>
    <p:sldId id="308" r:id="rId14"/>
    <p:sldId id="309" r:id="rId15"/>
    <p:sldId id="310" r:id="rId16"/>
    <p:sldId id="300" r:id="rId17"/>
    <p:sldId id="267" r:id="rId18"/>
    <p:sldId id="306" r:id="rId19"/>
    <p:sldId id="304" r:id="rId20"/>
    <p:sldId id="305" r:id="rId21"/>
    <p:sldId id="302" r:id="rId22"/>
    <p:sldId id="303" r:id="rId23"/>
    <p:sldId id="307"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83" d="100"/>
          <a:sy n="83"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12/10/2021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12/10/2021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12/10/2021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12/10/2021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12/10/2021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12/10/2021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12/10/2021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12/10/2021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12/10/2021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12/10/2021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12/10/2021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12/10/2021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6764" y="3428998"/>
            <a:ext cx="7925569" cy="2268559"/>
          </a:xfrm>
        </p:spPr>
        <p:txBody>
          <a:bodyPr>
            <a:noAutofit/>
          </a:bodyPr>
          <a:lstStyle/>
          <a:p>
            <a:pPr algn="ct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1800" dirty="0" smtClean="0">
                <a:cs typeface="Times New Roman" panose="02020603050405020304" pitchFamily="18" charset="0"/>
              </a:rPr>
              <a:t>COURSE</a:t>
            </a:r>
            <a:r>
              <a:rPr lang="en-IN" sz="1800" dirty="0">
                <a:cs typeface="Times New Roman" panose="02020603050405020304" pitchFamily="18" charset="0"/>
              </a:rPr>
              <a:t>: B.Tech.			     </a:t>
            </a:r>
            <a:r>
              <a:rPr lang="en-IN" sz="1800" dirty="0" smtClean="0">
                <a:cs typeface="Times New Roman" panose="02020603050405020304" pitchFamily="18" charset="0"/>
              </a:rPr>
              <a:t>      </a:t>
            </a:r>
            <a:r>
              <a:rPr lang="en-IN" sz="1800" dirty="0">
                <a:cs typeface="Times New Roman" panose="02020603050405020304" pitchFamily="18" charset="0"/>
              </a:rPr>
              <a:t> </a:t>
            </a:r>
            <a:r>
              <a:rPr lang="en-IN" sz="1800" dirty="0" smtClean="0">
                <a:cs typeface="Times New Roman" panose="02020603050405020304" pitchFamily="18" charset="0"/>
              </a:rPr>
              <a:t>                     SEMESTER: </a:t>
            </a:r>
            <a:r>
              <a:rPr lang="en-IN" sz="1800" dirty="0" smtClean="0"/>
              <a:t>V</a:t>
            </a:r>
            <a:r>
              <a:rPr lang="en-IN" sz="1800" baseline="30000" dirty="0" smtClean="0"/>
              <a:t>th </a:t>
            </a:r>
            <a:r>
              <a:rPr lang="en-IN" sz="1800" dirty="0" smtClean="0"/>
              <a:t> (CS B2)</a:t>
            </a:r>
            <a:r>
              <a:rPr lang="en-IN" sz="1800" baseline="30000" dirty="0" smtClean="0"/>
              <a:t/>
            </a:r>
            <a:br>
              <a:rPr lang="en-IN" sz="1800" baseline="30000" dirty="0" smtClean="0"/>
            </a:br>
            <a:r>
              <a:rPr lang="en-IN" sz="1800" dirty="0">
                <a:cs typeface="Times New Roman" panose="02020603050405020304" pitchFamily="18" charset="0"/>
              </a:rPr>
              <a:t/>
            </a:r>
            <a:br>
              <a:rPr lang="en-IN" sz="1800" dirty="0">
                <a:cs typeface="Times New Roman" panose="02020603050405020304" pitchFamily="18" charset="0"/>
              </a:rPr>
            </a:br>
            <a:r>
              <a:rPr lang="en-IN" sz="1800" dirty="0">
                <a:cs typeface="Times New Roman" panose="02020603050405020304" pitchFamily="18" charset="0"/>
              </a:rPr>
              <a:t> </a:t>
            </a:r>
            <a:br>
              <a:rPr lang="en-IN" sz="1800" dirty="0">
                <a:cs typeface="Times New Roman" panose="02020603050405020304" pitchFamily="18" charset="0"/>
              </a:rPr>
            </a:br>
            <a:r>
              <a:rPr lang="en-IN" sz="1800" b="1" dirty="0" smtClean="0">
                <a:cs typeface="Times New Roman" panose="02020603050405020304" pitchFamily="18" charset="0"/>
              </a:rPr>
              <a:t>By</a:t>
            </a:r>
            <a:br>
              <a:rPr lang="en-IN" sz="1800" b="1" dirty="0" smtClean="0">
                <a:cs typeface="Times New Roman" panose="02020603050405020304" pitchFamily="18" charset="0"/>
              </a:rPr>
            </a:br>
            <a:r>
              <a:rPr lang="en-IN" sz="1800" b="1" dirty="0">
                <a:cs typeface="Times New Roman" panose="02020603050405020304" pitchFamily="18" charset="0"/>
              </a:rPr>
              <a:t/>
            </a:r>
            <a:br>
              <a:rPr lang="en-IN" sz="1800" b="1" dirty="0">
                <a:cs typeface="Times New Roman" panose="02020603050405020304" pitchFamily="18" charset="0"/>
              </a:rPr>
            </a:br>
            <a:r>
              <a:rPr lang="en-IN" sz="1800" b="1" dirty="0">
                <a:cs typeface="Times New Roman" panose="02020603050405020304" pitchFamily="18" charset="0"/>
              </a:rPr>
              <a:t>KARTIKEYEA SINGH (1900910100077)</a:t>
            </a:r>
            <a:br>
              <a:rPr lang="en-IN" sz="1800" b="1" dirty="0">
                <a:cs typeface="Times New Roman" panose="02020603050405020304" pitchFamily="18" charset="0"/>
              </a:rPr>
            </a:br>
            <a:r>
              <a:rPr lang="en-IN" sz="1800" dirty="0">
                <a:cs typeface="Times New Roman" panose="02020603050405020304" pitchFamily="18" charset="0"/>
              </a:rPr>
              <a:t>  </a:t>
            </a:r>
            <a:br>
              <a:rPr lang="en-IN" sz="1800" dirty="0">
                <a:cs typeface="Times New Roman" panose="02020603050405020304" pitchFamily="18" charset="0"/>
              </a:rPr>
            </a:br>
            <a:r>
              <a:rPr lang="en-IN" sz="1800" b="1" dirty="0">
                <a:cs typeface="Times New Roman" panose="02020603050405020304" pitchFamily="18" charset="0"/>
              </a:rPr>
              <a:t>Department of Computer Science and Engineering</a:t>
            </a:r>
            <a:endParaRPr lang="en-IN" sz="1800" dirty="0">
              <a:cs typeface="Times New Roman" panose="02020603050405020304" pitchFamily="18" charset="0"/>
            </a:endParaRPr>
          </a:p>
        </p:txBody>
      </p:sp>
      <p:sp>
        <p:nvSpPr>
          <p:cNvPr id="3" name="Subtitle 2"/>
          <p:cNvSpPr>
            <a:spLocks noGrp="1"/>
          </p:cNvSpPr>
          <p:nvPr>
            <p:ph type="subTitle" idx="1"/>
          </p:nvPr>
        </p:nvSpPr>
        <p:spPr>
          <a:xfrm>
            <a:off x="1006764" y="1440872"/>
            <a:ext cx="7925569" cy="1988127"/>
          </a:xfrm>
        </p:spPr>
        <p:txBody>
          <a:bodyPr>
            <a:normAutofit fontScale="25000" lnSpcReduction="20000"/>
          </a:bodyPr>
          <a:lstStyle/>
          <a:p>
            <a:pPr algn="ctr"/>
            <a:endParaRPr lang="en-IN" sz="12800" b="1" dirty="0" smtClean="0">
              <a:latin typeface="Algerian" panose="04020705040A02060702" pitchFamily="82" charset="0"/>
              <a:cs typeface="Times New Roman" panose="02020603050405020304" pitchFamily="18" charset="0"/>
            </a:endParaRPr>
          </a:p>
          <a:p>
            <a:pPr algn="ctr"/>
            <a:endParaRPr lang="en-IN" sz="12800" b="1" dirty="0">
              <a:latin typeface="Algerian" panose="04020705040A02060702" pitchFamily="82" charset="0"/>
              <a:cs typeface="Times New Roman" panose="02020603050405020304" pitchFamily="18" charset="0"/>
            </a:endParaRPr>
          </a:p>
          <a:p>
            <a:pPr algn="ctr"/>
            <a:endParaRPr lang="en-IN" sz="12800" b="1" dirty="0" smtClean="0">
              <a:latin typeface="Algerian" panose="04020705040A02060702" pitchFamily="82" charset="0"/>
              <a:cs typeface="Times New Roman" panose="02020603050405020304" pitchFamily="18" charset="0"/>
            </a:endParaRPr>
          </a:p>
          <a:p>
            <a:pPr algn="ctr"/>
            <a:r>
              <a:rPr lang="en-IN" sz="12800" b="1" u="sng" dirty="0" smtClean="0">
                <a:latin typeface="Algerian" panose="04020705040A02060702" pitchFamily="82" charset="0"/>
                <a:cs typeface="Times New Roman" panose="02020603050405020304" pitchFamily="18" charset="0"/>
              </a:rPr>
              <a:t>Mini </a:t>
            </a:r>
            <a:r>
              <a:rPr lang="en-IN" sz="12800" b="1" u="sng" dirty="0">
                <a:latin typeface="Algerian" panose="04020705040A02060702" pitchFamily="82" charset="0"/>
                <a:cs typeface="Times New Roman" panose="02020603050405020304" pitchFamily="18" charset="0"/>
              </a:rPr>
              <a:t>Project / Internship Assessment</a:t>
            </a:r>
          </a:p>
          <a:p>
            <a:endParaRPr lang="en-IN" b="1" dirty="0" smtClean="0"/>
          </a:p>
          <a:p>
            <a:endParaRPr lang="en-IN" b="1" dirty="0"/>
          </a:p>
          <a:p>
            <a:pPr algn="just"/>
            <a:r>
              <a:rPr lang="en-IN" sz="7200" b="1" dirty="0" smtClean="0">
                <a:cs typeface="Times New Roman" panose="02020603050405020304" pitchFamily="18" charset="0"/>
              </a:rPr>
              <a:t>Subject </a:t>
            </a:r>
            <a:r>
              <a:rPr lang="en-IN" sz="7200" b="1" dirty="0">
                <a:cs typeface="Times New Roman" panose="02020603050405020304" pitchFamily="18" charset="0"/>
              </a:rPr>
              <a:t>Name: Mini project / Internship </a:t>
            </a:r>
            <a:r>
              <a:rPr lang="en-IN" sz="7200" b="1" dirty="0" smtClean="0">
                <a:cs typeface="Times New Roman" panose="02020603050405020304" pitchFamily="18" charset="0"/>
              </a:rPr>
              <a:t>Assessment</a:t>
            </a:r>
          </a:p>
          <a:p>
            <a:pPr algn="just"/>
            <a:r>
              <a:rPr lang="en-IN" sz="7200" b="1" dirty="0" smtClean="0">
                <a:cs typeface="Times New Roman" panose="02020603050405020304" pitchFamily="18" charset="0"/>
              </a:rPr>
              <a:t> </a:t>
            </a:r>
          </a:p>
          <a:p>
            <a:pPr algn="just"/>
            <a:r>
              <a:rPr lang="en-IN" sz="7200" b="1" dirty="0" smtClean="0">
                <a:cs typeface="Times New Roman" panose="02020603050405020304" pitchFamily="18" charset="0"/>
              </a:rPr>
              <a:t>Subject </a:t>
            </a:r>
            <a:r>
              <a:rPr lang="en-IN" sz="7200" b="1" dirty="0">
                <a:cs typeface="Times New Roman" panose="02020603050405020304" pitchFamily="18" charset="0"/>
              </a:rPr>
              <a:t>Code : </a:t>
            </a:r>
            <a:r>
              <a:rPr lang="en-IN" sz="7200" b="1" dirty="0" smtClean="0">
                <a:cs typeface="Times New Roman" panose="02020603050405020304" pitchFamily="18" charset="0"/>
              </a:rPr>
              <a:t>KCS-554</a:t>
            </a:r>
          </a:p>
        </p:txBody>
      </p:sp>
      <p:sp>
        <p:nvSpPr>
          <p:cNvPr id="6" name="Rectangle 5"/>
          <p:cNvSpPr/>
          <p:nvPr/>
        </p:nvSpPr>
        <p:spPr>
          <a:xfrm>
            <a:off x="8932331" y="1857904"/>
            <a:ext cx="3259667" cy="410882"/>
          </a:xfrm>
          <a:prstGeom prst="rect">
            <a:avLst/>
          </a:prstGeom>
        </p:spPr>
        <p:txBody>
          <a:bodyPr wrap="square">
            <a:spAutoFit/>
          </a:bodyPr>
          <a:lstStyle/>
          <a:p>
            <a:pPr algn="ctr">
              <a:lnSpc>
                <a:spcPct val="115000"/>
              </a:lnSpc>
              <a:spcAft>
                <a:spcPts val="0"/>
              </a:spcAft>
              <a:tabLst>
                <a:tab pos="2743200" algn="ctr"/>
                <a:tab pos="5486400" algn="r"/>
              </a:tabLst>
            </a:pPr>
            <a:r>
              <a:rPr lang="en-IN" b="1" cap="small" dirty="0">
                <a:solidFill>
                  <a:srgbClr val="000000"/>
                </a:solidFill>
                <a:latin typeface="Times New Roman" panose="02020603050405020304" pitchFamily="18" charset="0"/>
                <a:ea typeface="Times New Roman" panose="02020603050405020304" pitchFamily="18" charset="0"/>
              </a:rPr>
              <a:t>JSS MAHAVIDYAPEETHA</a:t>
            </a:r>
            <a:endParaRPr lang="en-IN" sz="1400" dirty="0">
              <a:effectLst/>
              <a:latin typeface="Times New Roman" panose="02020603050405020304" pitchFamily="18" charset="0"/>
              <a:ea typeface="Times New Roman" panose="02020603050405020304" pitchFamily="18" charset="0"/>
            </a:endParaRPr>
          </a:p>
        </p:txBody>
      </p:sp>
      <p:pic>
        <p:nvPicPr>
          <p:cNvPr id="8" name="image3.png"/>
          <p:cNvPicPr/>
          <p:nvPr/>
        </p:nvPicPr>
        <p:blipFill>
          <a:blip r:embed="rId2"/>
          <a:srcRect/>
          <a:stretch>
            <a:fillRect/>
          </a:stretch>
        </p:blipFill>
        <p:spPr>
          <a:xfrm>
            <a:off x="9652528" y="3428998"/>
            <a:ext cx="1819275" cy="1762125"/>
          </a:xfrm>
          <a:prstGeom prst="rect">
            <a:avLst/>
          </a:prstGeom>
          <a:ln/>
        </p:spPr>
      </p:pic>
    </p:spTree>
    <p:extLst>
      <p:ext uri="{BB962C8B-B14F-4D97-AF65-F5344CB8AC3E}">
        <p14:creationId xmlns:p14="http://schemas.microsoft.com/office/powerpoint/2010/main" val="2754637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a:latin typeface="Times New Roman" panose="02020603050405020304" pitchFamily="18" charset="0"/>
                <a:cs typeface="Times New Roman" panose="02020603050405020304" pitchFamily="18" charset="0"/>
              </a:rPr>
              <a:t>JavaScript</a:t>
            </a:r>
            <a:r>
              <a:rPr lang="en-IN" sz="3200" dirty="0">
                <a:latin typeface="Times New Roman" panose="02020603050405020304" pitchFamily="18" charset="0"/>
                <a:cs typeface="Times New Roman" panose="02020603050405020304" pitchFamily="18" charset="0"/>
              </a:rPr>
              <a:t/>
            </a:r>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773599" y="2052116"/>
            <a:ext cx="7796540" cy="4496466"/>
          </a:xfrm>
        </p:spPr>
        <p:txBody>
          <a:bodyPr>
            <a:noAutofit/>
          </a:bodyPr>
          <a:lstStyle/>
          <a:p>
            <a:pPr algn="just"/>
            <a:endParaRPr lang="en-IN" sz="1800" dirty="0" smtClean="0">
              <a:cs typeface="Times New Roman" panose="02020603050405020304" pitchFamily="18" charset="0"/>
            </a:endParaRPr>
          </a:p>
          <a:p>
            <a:pPr algn="just"/>
            <a:r>
              <a:rPr lang="en-IN" sz="1800" dirty="0" smtClean="0">
                <a:cs typeface="Times New Roman" panose="02020603050405020304" pitchFamily="18" charset="0"/>
              </a:rPr>
              <a:t>Object-Centred </a:t>
            </a:r>
            <a:r>
              <a:rPr lang="en-IN" sz="1800" dirty="0">
                <a:cs typeface="Times New Roman" panose="02020603050405020304" pitchFamily="18" charset="0"/>
              </a:rPr>
              <a:t>Script Language.</a:t>
            </a:r>
          </a:p>
          <a:p>
            <a:pPr algn="just"/>
            <a:r>
              <a:rPr lang="en-IN" sz="1800" dirty="0">
                <a:cs typeface="Times New Roman" panose="02020603050405020304" pitchFamily="18" charset="0"/>
              </a:rPr>
              <a:t>Client edge Technology.</a:t>
            </a:r>
          </a:p>
          <a:p>
            <a:pPr algn="just"/>
            <a:r>
              <a:rPr lang="en-IN" sz="1800" dirty="0">
                <a:cs typeface="Times New Roman" panose="02020603050405020304" pitchFamily="18" charset="0"/>
              </a:rPr>
              <a:t>Validation of User's Input.</a:t>
            </a:r>
          </a:p>
          <a:p>
            <a:pPr algn="just"/>
            <a:r>
              <a:rPr lang="en-IN" sz="1800" dirty="0">
                <a:cs typeface="Times New Roman" panose="02020603050405020304" pitchFamily="18" charset="0"/>
              </a:rPr>
              <a:t>Else and If Statement.</a:t>
            </a:r>
          </a:p>
          <a:p>
            <a:pPr algn="just"/>
            <a:r>
              <a:rPr lang="en-IN" sz="1800" dirty="0">
                <a:cs typeface="Times New Roman" panose="02020603050405020304" pitchFamily="18" charset="0"/>
              </a:rPr>
              <a:t>Interpreter Centred.</a:t>
            </a:r>
          </a:p>
          <a:p>
            <a:pPr algn="just"/>
            <a:r>
              <a:rPr lang="en-IN" sz="1800" dirty="0">
                <a:cs typeface="Times New Roman" panose="02020603050405020304" pitchFamily="18" charset="0"/>
              </a:rPr>
              <a:t>Ability to perform In Built Function.</a:t>
            </a:r>
          </a:p>
          <a:p>
            <a:pPr algn="just"/>
            <a:r>
              <a:rPr lang="en-IN" sz="1800" dirty="0">
                <a:cs typeface="Times New Roman" panose="02020603050405020304" pitchFamily="18" charset="0"/>
              </a:rPr>
              <a:t>Case Sensitive format.</a:t>
            </a:r>
          </a:p>
          <a:p>
            <a:pPr algn="just"/>
            <a:r>
              <a:rPr lang="en-IN" sz="1800" dirty="0">
                <a:cs typeface="Times New Roman" panose="02020603050405020304" pitchFamily="18" charset="0"/>
              </a:rPr>
              <a:t>Light Weight and delicate.</a:t>
            </a:r>
          </a:p>
          <a:p>
            <a:pPr marL="0" indent="0">
              <a:buNone/>
            </a:pPr>
            <a:endParaRPr lang="en-IN" sz="1800" dirty="0"/>
          </a:p>
          <a:p>
            <a:endParaRPr lang="en-IN" sz="1800" dirty="0"/>
          </a:p>
        </p:txBody>
      </p:sp>
    </p:spTree>
    <p:extLst>
      <p:ext uri="{BB962C8B-B14F-4D97-AF65-F5344CB8AC3E}">
        <p14:creationId xmlns:p14="http://schemas.microsoft.com/office/powerpoint/2010/main" val="20690647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3200" b="1" u="sng" dirty="0">
                <a:cs typeface="Times New Roman" panose="02020603050405020304" pitchFamily="18" charset="0"/>
              </a:rPr>
              <a:t>Python (using anaconda navigator)</a:t>
            </a:r>
            <a:r>
              <a:rPr lang="en-IN" sz="3200" dirty="0">
                <a:cs typeface="Times New Roman" panose="02020603050405020304" pitchFamily="18" charset="0"/>
              </a:rPr>
              <a:t/>
            </a:r>
            <a:br>
              <a:rPr lang="en-IN" sz="3200" dirty="0">
                <a:cs typeface="Times New Roman" panose="02020603050405020304" pitchFamily="18" charset="0"/>
              </a:rPr>
            </a:br>
            <a:r>
              <a:rPr lang="en-IN" sz="3200" b="1" dirty="0"/>
              <a:t> </a:t>
            </a:r>
            <a:r>
              <a:rPr lang="en-IN" sz="3200" dirty="0"/>
              <a:t/>
            </a:r>
            <a:br>
              <a:rPr lang="en-IN" sz="3200" dirty="0"/>
            </a:br>
            <a:endParaRPr lang="en-IN" sz="3200" dirty="0"/>
          </a:p>
        </p:txBody>
      </p:sp>
      <p:sp>
        <p:nvSpPr>
          <p:cNvPr id="3" name="Content Placeholder 2"/>
          <p:cNvSpPr>
            <a:spLocks noGrp="1"/>
          </p:cNvSpPr>
          <p:nvPr>
            <p:ph idx="1"/>
          </p:nvPr>
        </p:nvSpPr>
        <p:spPr>
          <a:xfrm>
            <a:off x="2773599" y="2052116"/>
            <a:ext cx="7796540" cy="3360393"/>
          </a:xfrm>
        </p:spPr>
        <p:txBody>
          <a:bodyPr/>
          <a:lstStyle/>
          <a:p>
            <a:pPr algn="just"/>
            <a:r>
              <a:rPr lang="en-IN" sz="1800" dirty="0">
                <a:cs typeface="Times New Roman" panose="02020603050405020304" pitchFamily="18" charset="0"/>
              </a:rPr>
              <a:t>Compiled with latest python release (anaconda).</a:t>
            </a:r>
          </a:p>
          <a:p>
            <a:pPr algn="just"/>
            <a:r>
              <a:rPr lang="en-IN" sz="1800" dirty="0">
                <a:cs typeface="Times New Roman" panose="02020603050405020304" pitchFamily="18" charset="0"/>
              </a:rPr>
              <a:t>Python is object oriented language.</a:t>
            </a:r>
          </a:p>
          <a:p>
            <a:pPr algn="just"/>
            <a:r>
              <a:rPr lang="en-IN" sz="1800" dirty="0">
                <a:cs typeface="Times New Roman" panose="02020603050405020304" pitchFamily="18" charset="0"/>
              </a:rPr>
              <a:t>It is high level portable language.</a:t>
            </a:r>
          </a:p>
          <a:p>
            <a:pPr algn="just"/>
            <a:r>
              <a:rPr lang="en-IN" sz="1800" dirty="0">
                <a:cs typeface="Times New Roman" panose="02020603050405020304" pitchFamily="18" charset="0"/>
              </a:rPr>
              <a:t>New and wide range of packages. </a:t>
            </a:r>
          </a:p>
          <a:p>
            <a:pPr marL="0" indent="0" algn="just">
              <a:buNone/>
            </a:pP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09343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sz="3600" b="1" u="sng" dirty="0">
                <a:cs typeface="Times New Roman" panose="02020603050405020304" pitchFamily="18" charset="0"/>
              </a:rPr>
              <a:t>Societal Relevance and Impact of the Project</a:t>
            </a:r>
            <a:r>
              <a:rPr lang="en-IN" sz="3600" dirty="0">
                <a:latin typeface="Times New Roman" panose="02020603050405020304" pitchFamily="18" charset="0"/>
                <a:cs typeface="Times New Roman" panose="02020603050405020304" pitchFamily="18" charset="0"/>
              </a:rPr>
              <a:t/>
            </a:r>
            <a:br>
              <a:rPr lang="en-IN" sz="3600" dirty="0">
                <a:latin typeface="Times New Roman" panose="02020603050405020304" pitchFamily="18" charset="0"/>
                <a:cs typeface="Times New Roman" panose="02020603050405020304" pitchFamily="18" charset="0"/>
              </a:rPr>
            </a:br>
            <a:r>
              <a:rPr lang="en-IN" dirty="0"/>
              <a:t> </a:t>
            </a:r>
            <a:br>
              <a:rPr lang="en-IN" dirty="0"/>
            </a:br>
            <a:endParaRPr lang="en-IN" dirty="0"/>
          </a:p>
        </p:txBody>
      </p:sp>
      <p:sp>
        <p:nvSpPr>
          <p:cNvPr id="3" name="Content Placeholder 2"/>
          <p:cNvSpPr>
            <a:spLocks noGrp="1"/>
          </p:cNvSpPr>
          <p:nvPr>
            <p:ph idx="1"/>
          </p:nvPr>
        </p:nvSpPr>
        <p:spPr>
          <a:xfrm>
            <a:off x="2773599" y="2052116"/>
            <a:ext cx="8633310" cy="4805884"/>
          </a:xfrm>
        </p:spPr>
        <p:txBody>
          <a:bodyPr>
            <a:noAutofit/>
          </a:bodyPr>
          <a:lstStyle/>
          <a:p>
            <a:r>
              <a:rPr lang="en-US" sz="1800" b="1" dirty="0"/>
              <a:t>Pros and Cons Of e-Commerce</a:t>
            </a:r>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pPr lvl="0"/>
            <a:endParaRPr lang="en-US" dirty="0" smtClean="0"/>
          </a:p>
          <a:p>
            <a:pPr lvl="0"/>
            <a:endParaRPr lang="en-US" dirty="0"/>
          </a:p>
          <a:p>
            <a:pPr marL="0" lvl="0" indent="0">
              <a:buNone/>
            </a:pPr>
            <a:endParaRPr lang="en-US" dirty="0"/>
          </a:p>
          <a:p>
            <a:pPr marL="0" lvl="0" indent="0">
              <a:buNone/>
            </a:pPr>
            <a:endParaRPr lang="en-US" dirty="0"/>
          </a:p>
          <a:p>
            <a:pPr marL="0" lvl="0" indent="0" algn="just">
              <a:buNone/>
            </a:pPr>
            <a:endParaRPr lang="en-US" dirty="0" smtClean="0"/>
          </a:p>
          <a:p>
            <a:pPr marL="0" lvl="0" indent="0" algn="ctr">
              <a:buNone/>
            </a:pPr>
            <a:r>
              <a:rPr lang="en-US" sz="1800" b="1" u="sng" dirty="0" smtClean="0">
                <a:latin typeface="+mj-lt"/>
              </a:rPr>
              <a:t>Advantages </a:t>
            </a:r>
            <a:r>
              <a:rPr lang="en-US" sz="1800" b="1" u="sng" dirty="0">
                <a:latin typeface="+mj-lt"/>
              </a:rPr>
              <a:t>of e-Commerce to Customers</a:t>
            </a:r>
            <a:endParaRPr lang="en-IN" sz="1800" b="1" u="sng" dirty="0">
              <a:latin typeface="+mj-lt"/>
            </a:endParaRPr>
          </a:p>
          <a:p>
            <a:pPr lvl="0" algn="just"/>
            <a:r>
              <a:rPr lang="en-US" sz="1800" dirty="0"/>
              <a:t>Provide details of the virtual showcase on websites with online catalogs.</a:t>
            </a:r>
            <a:endParaRPr lang="en-IN" sz="1800" dirty="0"/>
          </a:p>
          <a:p>
            <a:pPr lvl="0" algn="just"/>
            <a:r>
              <a:rPr lang="en-US" sz="1800" dirty="0"/>
              <a:t>Reduced prices due to contests (coupons and offers).</a:t>
            </a:r>
            <a:endParaRPr lang="en-IN" sz="1800" dirty="0"/>
          </a:p>
          <a:p>
            <a:pPr lvl="0" algn="just"/>
            <a:r>
              <a:rPr lang="en-US" sz="1800" dirty="0"/>
              <a:t>Access and convenience 24 hours</a:t>
            </a:r>
            <a:r>
              <a:rPr lang="en-US" sz="1800" dirty="0" smtClean="0"/>
              <a:t>.</a:t>
            </a:r>
            <a:endParaRPr lang="en-IN" sz="1800" dirty="0"/>
          </a:p>
          <a:p>
            <a:pPr lvl="0" algn="just"/>
            <a:r>
              <a:rPr lang="en-US" sz="1800" dirty="0"/>
              <a:t>Provide secure business transactions</a:t>
            </a:r>
            <a:endParaRPr lang="en-IN" sz="1800" dirty="0"/>
          </a:p>
          <a:p>
            <a:pPr lvl="0" algn="just"/>
            <a:r>
              <a:rPr lang="en-US" sz="1800" dirty="0"/>
              <a:t>It is easier to compare prices with other premium brands</a:t>
            </a:r>
            <a:endParaRPr lang="en-IN" sz="1800" dirty="0"/>
          </a:p>
          <a:p>
            <a:pPr lvl="0" algn="just"/>
            <a:r>
              <a:rPr lang="en-US" sz="1800" dirty="0" smtClean="0"/>
              <a:t>Many </a:t>
            </a:r>
            <a:r>
              <a:rPr lang="en-US" sz="1800" dirty="0"/>
              <a:t>options and range (options and options)</a:t>
            </a:r>
            <a:endParaRPr lang="en-IN" sz="1800" dirty="0"/>
          </a:p>
          <a:p>
            <a:pPr lvl="0" algn="just"/>
            <a:r>
              <a:rPr lang="en-US" sz="1800" dirty="0"/>
              <a:t>Return products if it is of lower quality</a:t>
            </a:r>
            <a:endParaRPr lang="en-IN" sz="1800" dirty="0"/>
          </a:p>
          <a:p>
            <a:pPr lvl="0" algn="just"/>
            <a:r>
              <a:rPr lang="en-US" sz="1800" dirty="0"/>
              <a:t>Time savings and reviews of easy review.</a:t>
            </a:r>
            <a:endParaRPr lang="en-IN" sz="1800" dirty="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IN" sz="1800" dirty="0"/>
          </a:p>
        </p:txBody>
      </p:sp>
    </p:spTree>
    <p:extLst>
      <p:ext uri="{BB962C8B-B14F-4D97-AF65-F5344CB8AC3E}">
        <p14:creationId xmlns:p14="http://schemas.microsoft.com/office/powerpoint/2010/main" val="156199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9310255" y="332509"/>
            <a:ext cx="1259884" cy="475547"/>
          </a:xfrm>
        </p:spPr>
        <p:txBody>
          <a:bodyPr>
            <a:normAutofit fontScale="90000"/>
          </a:bodyPr>
          <a:lstStyle/>
          <a:p>
            <a:endParaRPr lang="en-IN" dirty="0"/>
          </a:p>
        </p:txBody>
      </p:sp>
      <p:sp>
        <p:nvSpPr>
          <p:cNvPr id="3" name="Content Placeholder 2"/>
          <p:cNvSpPr>
            <a:spLocks noGrp="1"/>
          </p:cNvSpPr>
          <p:nvPr>
            <p:ph idx="1"/>
          </p:nvPr>
        </p:nvSpPr>
        <p:spPr>
          <a:xfrm>
            <a:off x="2773599" y="808056"/>
            <a:ext cx="8577892" cy="5241888"/>
          </a:xfrm>
        </p:spPr>
        <p:txBody>
          <a:bodyPr>
            <a:normAutofit/>
          </a:bodyPr>
          <a:lstStyle/>
          <a:p>
            <a:pPr marL="0" lvl="0" indent="0" algn="ctr">
              <a:buNone/>
            </a:pPr>
            <a:r>
              <a:rPr lang="en-US" sz="1800" b="1" u="sng" dirty="0">
                <a:latin typeface="+mj-lt"/>
              </a:rPr>
              <a:t>Advantages of e-Commerce to </a:t>
            </a:r>
            <a:r>
              <a:rPr lang="en-US" sz="1800" b="1" u="sng" dirty="0" smtClean="0">
                <a:latin typeface="+mj-lt"/>
              </a:rPr>
              <a:t>Business</a:t>
            </a:r>
          </a:p>
          <a:p>
            <a:pPr lvl="0" algn="just"/>
            <a:r>
              <a:rPr lang="en-US" sz="1800" dirty="0" smtClean="0"/>
              <a:t>Increase </a:t>
            </a:r>
            <a:r>
              <a:rPr lang="en-US" sz="1800" dirty="0"/>
              <a:t>in potential market share by increasing the customer base</a:t>
            </a:r>
            <a:endParaRPr lang="en-IN" sz="1800" dirty="0"/>
          </a:p>
          <a:p>
            <a:pPr lvl="0" algn="just"/>
            <a:r>
              <a:rPr lang="en-US" sz="1800" dirty="0" smtClean="0"/>
              <a:t>Low </a:t>
            </a:r>
            <a:r>
              <a:rPr lang="en-US" sz="1800" dirty="0"/>
              <a:t>barriers to items</a:t>
            </a:r>
            <a:endParaRPr lang="en-IN" sz="1800" dirty="0"/>
          </a:p>
          <a:p>
            <a:pPr lvl="0" algn="just"/>
            <a:r>
              <a:rPr lang="en-US" sz="1800" dirty="0"/>
              <a:t>Provide safe business and instant transactions</a:t>
            </a:r>
            <a:endParaRPr lang="en-IN" sz="1800" dirty="0"/>
          </a:p>
          <a:p>
            <a:pPr lvl="0" algn="just"/>
            <a:r>
              <a:rPr lang="en-US" sz="1800" dirty="0"/>
              <a:t>Participate in retail for the launch of new products and services</a:t>
            </a:r>
            <a:endParaRPr lang="en-IN" sz="1800" dirty="0"/>
          </a:p>
          <a:p>
            <a:pPr lvl="0" algn="just"/>
            <a:r>
              <a:rPr lang="en-US" sz="1800" dirty="0"/>
              <a:t>24/7, 365 days of sales (buyer and seller)</a:t>
            </a:r>
            <a:endParaRPr lang="en-IN" sz="1800" dirty="0"/>
          </a:p>
          <a:p>
            <a:pPr lvl="0" algn="just"/>
            <a:r>
              <a:rPr lang="en-US" sz="1800" dirty="0"/>
              <a:t>Expanding the scope of the business</a:t>
            </a:r>
            <a:endParaRPr lang="en-IN" sz="1800" dirty="0"/>
          </a:p>
          <a:p>
            <a:pPr lvl="0" algn="just"/>
            <a:r>
              <a:rPr lang="en-US" sz="1800" dirty="0"/>
              <a:t>Main warehouse administration</a:t>
            </a:r>
            <a:endParaRPr lang="en-IN" sz="1800" dirty="0"/>
          </a:p>
          <a:p>
            <a:pPr lvl="0" algn="just"/>
            <a:r>
              <a:rPr lang="en-US" sz="1800" dirty="0"/>
              <a:t>Reduction of employee </a:t>
            </a:r>
            <a:r>
              <a:rPr lang="en-US" sz="1800" dirty="0" smtClean="0"/>
              <a:t>costs</a:t>
            </a:r>
            <a:endParaRPr lang="en-IN" sz="1800" dirty="0"/>
          </a:p>
        </p:txBody>
      </p:sp>
    </p:spTree>
    <p:extLst>
      <p:ext uri="{BB962C8B-B14F-4D97-AF65-F5344CB8AC3E}">
        <p14:creationId xmlns:p14="http://schemas.microsoft.com/office/powerpoint/2010/main" val="3174821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091055" y="387927"/>
            <a:ext cx="2479084" cy="420129"/>
          </a:xfrm>
        </p:spPr>
        <p:txBody>
          <a:bodyPr>
            <a:normAutofit fontScale="90000"/>
          </a:bodyPr>
          <a:lstStyle/>
          <a:p>
            <a:endParaRPr lang="en-IN" dirty="0"/>
          </a:p>
        </p:txBody>
      </p:sp>
      <p:sp>
        <p:nvSpPr>
          <p:cNvPr id="3" name="Content Placeholder 2"/>
          <p:cNvSpPr>
            <a:spLocks noGrp="1"/>
          </p:cNvSpPr>
          <p:nvPr>
            <p:ph idx="1"/>
          </p:nvPr>
        </p:nvSpPr>
        <p:spPr>
          <a:xfrm>
            <a:off x="2773598" y="808056"/>
            <a:ext cx="8605601" cy="6049944"/>
          </a:xfrm>
        </p:spPr>
        <p:txBody>
          <a:bodyPr>
            <a:normAutofit/>
          </a:bodyPr>
          <a:lstStyle/>
          <a:p>
            <a:pPr marL="0" lvl="0" indent="0" algn="ctr">
              <a:buNone/>
            </a:pPr>
            <a:r>
              <a:rPr lang="en-US" sz="1800" b="1" u="sng" dirty="0">
                <a:latin typeface="+mj-lt"/>
              </a:rPr>
              <a:t>Disadvantages of e-Commerce for Customers</a:t>
            </a:r>
            <a:endParaRPr lang="en-IN" sz="1800" b="1" u="sng" dirty="0">
              <a:latin typeface="+mj-lt"/>
            </a:endParaRPr>
          </a:p>
          <a:p>
            <a:pPr lvl="0" algn="just"/>
            <a:r>
              <a:rPr lang="en-US" sz="1800" dirty="0"/>
              <a:t>Unable to personally examine the products</a:t>
            </a:r>
            <a:endParaRPr lang="en-IN" sz="1800" dirty="0"/>
          </a:p>
          <a:p>
            <a:pPr lvl="0" algn="just"/>
            <a:r>
              <a:rPr lang="en-US" sz="1800" dirty="0"/>
              <a:t>Privacy and security in online purchases</a:t>
            </a:r>
            <a:endParaRPr lang="en-IN" sz="1800" dirty="0"/>
          </a:p>
          <a:p>
            <a:pPr lvl="0" algn="just"/>
            <a:r>
              <a:rPr lang="en-US" sz="1800" dirty="0"/>
              <a:t>Fraud with credit cards</a:t>
            </a:r>
            <a:endParaRPr lang="en-IN" sz="1800" dirty="0"/>
          </a:p>
          <a:p>
            <a:pPr lvl="0" algn="just"/>
            <a:r>
              <a:rPr lang="en-US" sz="1800" dirty="0"/>
              <a:t>Delays in receiving products</a:t>
            </a:r>
            <a:endParaRPr lang="en-IN" sz="1800" dirty="0"/>
          </a:p>
          <a:p>
            <a:pPr lvl="0" algn="just"/>
            <a:r>
              <a:rPr lang="en-US" sz="1800" dirty="0"/>
              <a:t>Inability to identify fraud</a:t>
            </a:r>
            <a:endParaRPr lang="en-IN" sz="1800" dirty="0"/>
          </a:p>
          <a:p>
            <a:pPr lvl="0" algn="just"/>
            <a:r>
              <a:rPr lang="en-US" sz="1800" dirty="0"/>
              <a:t>Guarantee/guarantee</a:t>
            </a:r>
            <a:endParaRPr lang="en-IN" sz="1800" dirty="0"/>
          </a:p>
          <a:p>
            <a:pPr lvl="0" algn="just"/>
            <a:r>
              <a:rPr lang="en-US" sz="1800" dirty="0"/>
              <a:t>Quality</a:t>
            </a:r>
            <a:endParaRPr lang="en-IN" sz="1800" dirty="0"/>
          </a:p>
          <a:p>
            <a:pPr lvl="0" algn="just"/>
            <a:r>
              <a:rPr lang="en-US" sz="1800" dirty="0"/>
              <a:t>Hidden cost</a:t>
            </a:r>
            <a:endParaRPr lang="en-IN" sz="1800" dirty="0"/>
          </a:p>
          <a:p>
            <a:pPr lvl="0" algn="just"/>
            <a:r>
              <a:rPr lang="en-US" sz="1800" dirty="0"/>
              <a:t>Lack of personal interaction</a:t>
            </a:r>
            <a:endParaRPr lang="en-IN" sz="1800" dirty="0"/>
          </a:p>
          <a:p>
            <a:pPr lvl="0" algn="just"/>
            <a:r>
              <a:rPr lang="en-US" sz="1800" dirty="0"/>
              <a:t>Website fraud.</a:t>
            </a:r>
            <a:endParaRPr lang="en-IN" sz="1800" dirty="0"/>
          </a:p>
        </p:txBody>
      </p:sp>
    </p:spTree>
    <p:extLst>
      <p:ext uri="{BB962C8B-B14F-4D97-AF65-F5344CB8AC3E}">
        <p14:creationId xmlns:p14="http://schemas.microsoft.com/office/powerpoint/2010/main" val="1086175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9670473" y="387927"/>
            <a:ext cx="899666" cy="420129"/>
          </a:xfrm>
        </p:spPr>
        <p:txBody>
          <a:bodyPr>
            <a:normAutofit fontScale="90000"/>
          </a:bodyPr>
          <a:lstStyle/>
          <a:p>
            <a:endParaRPr lang="en-IN" dirty="0"/>
          </a:p>
        </p:txBody>
      </p:sp>
      <p:sp>
        <p:nvSpPr>
          <p:cNvPr id="3" name="Content Placeholder 2"/>
          <p:cNvSpPr>
            <a:spLocks noGrp="1"/>
          </p:cNvSpPr>
          <p:nvPr>
            <p:ph idx="1"/>
          </p:nvPr>
        </p:nvSpPr>
        <p:spPr>
          <a:xfrm>
            <a:off x="2773598" y="808056"/>
            <a:ext cx="8605601" cy="6049944"/>
          </a:xfrm>
        </p:spPr>
        <p:txBody>
          <a:bodyPr>
            <a:normAutofit/>
          </a:bodyPr>
          <a:lstStyle/>
          <a:p>
            <a:pPr marL="0" indent="0" algn="ctr">
              <a:buNone/>
            </a:pPr>
            <a:r>
              <a:rPr lang="en-US" sz="1800" b="1" u="sng" dirty="0" smtClean="0">
                <a:latin typeface="+mj-lt"/>
              </a:rPr>
              <a:t>Disadvantages </a:t>
            </a:r>
            <a:r>
              <a:rPr lang="en-US" sz="1800" b="1" u="sng" dirty="0">
                <a:latin typeface="+mj-lt"/>
              </a:rPr>
              <a:t>of e-Commerce to Business</a:t>
            </a:r>
            <a:endParaRPr lang="en-IN" sz="1800" b="1" u="sng" dirty="0">
              <a:latin typeface="+mj-lt"/>
            </a:endParaRPr>
          </a:p>
          <a:p>
            <a:pPr lvl="0" algn="just"/>
            <a:r>
              <a:rPr lang="en-US" sz="1800" dirty="0"/>
              <a:t>Update hardware and software regularly</a:t>
            </a:r>
            <a:endParaRPr lang="en-IN" sz="1800" dirty="0"/>
          </a:p>
          <a:p>
            <a:pPr lvl="0" algn="just"/>
            <a:r>
              <a:rPr lang="en-US" sz="1800" dirty="0"/>
              <a:t>Website maintenance at a periodic interval</a:t>
            </a:r>
            <a:endParaRPr lang="en-IN" sz="1800" dirty="0"/>
          </a:p>
          <a:p>
            <a:pPr lvl="0" algn="just"/>
            <a:r>
              <a:rPr lang="en-US" sz="1800" dirty="0"/>
              <a:t>Additional costs and expertise for electronic commerce infrastructure</a:t>
            </a:r>
            <a:endParaRPr lang="en-IN" sz="1800" dirty="0"/>
          </a:p>
          <a:p>
            <a:pPr lvl="0" algn="just"/>
            <a:r>
              <a:rPr lang="en-US" sz="1800" dirty="0"/>
              <a:t>The readiness of the site</a:t>
            </a:r>
            <a:endParaRPr lang="en-IN" sz="1800" dirty="0"/>
          </a:p>
          <a:p>
            <a:pPr lvl="0" algn="just"/>
            <a:r>
              <a:rPr lang="en-US" sz="1800" dirty="0"/>
              <a:t>Training and maintenance Customer loyalty</a:t>
            </a:r>
            <a:endParaRPr lang="en-IN" sz="1800" dirty="0"/>
          </a:p>
          <a:p>
            <a:pPr lvl="0" algn="just"/>
            <a:r>
              <a:rPr lang="en-US" sz="1800" dirty="0"/>
              <a:t>Outstanding logistics needs</a:t>
            </a:r>
            <a:endParaRPr lang="en-IN" sz="1800" dirty="0"/>
          </a:p>
          <a:p>
            <a:pPr lvl="0" algn="just"/>
            <a:r>
              <a:rPr lang="en-US" sz="1800" dirty="0"/>
              <a:t>Security and credit card issues</a:t>
            </a:r>
            <a:endParaRPr lang="en-IN" sz="1800" dirty="0"/>
          </a:p>
          <a:p>
            <a:pPr lvl="0" algn="just"/>
            <a:r>
              <a:rPr lang="en-US" sz="1800" dirty="0"/>
              <a:t>Fraudulent orders</a:t>
            </a:r>
            <a:endParaRPr lang="en-IN" sz="1800" dirty="0"/>
          </a:p>
          <a:p>
            <a:pPr lvl="0" algn="just"/>
            <a:r>
              <a:rPr lang="en-US" sz="1800" dirty="0"/>
              <a:t>Sufficient internet services</a:t>
            </a:r>
            <a:endParaRPr lang="en-IN" sz="1800" dirty="0"/>
          </a:p>
          <a:p>
            <a:pPr marL="0" indent="0">
              <a:buNone/>
            </a:pPr>
            <a:r>
              <a:rPr lang="en-IN" dirty="0"/>
              <a:t> </a:t>
            </a:r>
          </a:p>
          <a:p>
            <a:pPr marL="0" indent="0">
              <a:buNone/>
            </a:pPr>
            <a:endParaRPr lang="en-IN" dirty="0"/>
          </a:p>
        </p:txBody>
      </p:sp>
    </p:spTree>
    <p:extLst>
      <p:ext uri="{BB962C8B-B14F-4D97-AF65-F5344CB8AC3E}">
        <p14:creationId xmlns:p14="http://schemas.microsoft.com/office/powerpoint/2010/main" val="1214591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b="1" u="sng" dirty="0">
                <a:cs typeface="Times New Roman" panose="02020603050405020304" pitchFamily="18" charset="0"/>
              </a:rPr>
              <a:t>Future Scope of the Project</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0" indent="0" algn="just">
              <a:buNone/>
            </a:pPr>
            <a:r>
              <a:rPr lang="en-US" sz="1800" dirty="0"/>
              <a:t>The future of </a:t>
            </a:r>
            <a:r>
              <a:rPr lang="en-US" sz="1800" dirty="0" smtClean="0"/>
              <a:t>e-commerce </a:t>
            </a:r>
            <a:r>
              <a:rPr lang="en-US" sz="1800" dirty="0"/>
              <a:t>in India is enormous, and the ever-increasing penetration of smartphones will only add impetus to the growth. As the e-commerce industry sees increased traction, it is expected to </a:t>
            </a:r>
            <a:r>
              <a:rPr lang="en-US" sz="1800" b="1" dirty="0"/>
              <a:t>increase to reach a market size of US$ 188 billion by 2025</a:t>
            </a:r>
            <a:r>
              <a:rPr lang="en-US" sz="1800" dirty="0" smtClean="0"/>
              <a:t>.</a:t>
            </a:r>
            <a:r>
              <a:rPr lang="en-US" sz="1800" dirty="0"/>
              <a:t> The scope of ecommerce has been extended to the next level when </a:t>
            </a:r>
            <a:r>
              <a:rPr lang="en-US" sz="1800" b="1" dirty="0"/>
              <a:t>dealing </a:t>
            </a:r>
            <a:r>
              <a:rPr lang="en-US" sz="1800" b="1" dirty="0" smtClean="0"/>
              <a:t>online. </a:t>
            </a:r>
            <a:r>
              <a:rPr lang="en-US" sz="1800" dirty="0"/>
              <a:t>E Commerce is just buying and selling products online. It includes the online process of developing, marketing, selling and delivering in India has third largest internet population in the world and growing at unprecedented price. In India Cash on Delivery is the preferred buying method, E-commerce creates new opportunities to job seeker.</a:t>
            </a:r>
            <a:endParaRPr lang="en-IN" sz="1800" dirty="0"/>
          </a:p>
        </p:txBody>
      </p:sp>
    </p:spTree>
    <p:extLst>
      <p:ext uri="{BB962C8B-B14F-4D97-AF65-F5344CB8AC3E}">
        <p14:creationId xmlns:p14="http://schemas.microsoft.com/office/powerpoint/2010/main" val="3205992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341" y="2899323"/>
            <a:ext cx="7958331" cy="1077229"/>
          </a:xfrm>
        </p:spPr>
        <p:txBody>
          <a:bodyPr>
            <a:normAutofit/>
          </a:bodyPr>
          <a:lstStyle/>
          <a:p>
            <a:pPr algn="ctr"/>
            <a:r>
              <a:rPr lang="en-IN" sz="3200" b="1" u="sng" dirty="0">
                <a:cs typeface="Times New Roman" panose="02020603050405020304" pitchFamily="18" charset="0"/>
              </a:rPr>
              <a:t>Screenshots of the project</a:t>
            </a:r>
            <a:endParaRPr lang="en-IN" sz="3200" dirty="0">
              <a:cs typeface="Times New Roman" panose="02020603050405020304" pitchFamily="18" charset="0"/>
            </a:endParaRPr>
          </a:p>
        </p:txBody>
      </p:sp>
    </p:spTree>
    <p:extLst>
      <p:ext uri="{BB962C8B-B14F-4D97-AF65-F5344CB8AC3E}">
        <p14:creationId xmlns:p14="http://schemas.microsoft.com/office/powerpoint/2010/main" val="2892665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Website </a:t>
            </a:r>
            <a:r>
              <a:rPr lang="en-IN" sz="3200" b="1" u="sng" dirty="0" smtClean="0"/>
              <a:t>Home Page </a:t>
            </a:r>
            <a:endParaRPr lang="en-IN" sz="3200" b="1" u="sng" dirty="0"/>
          </a:p>
        </p:txBody>
      </p:sp>
      <p:pic>
        <p:nvPicPr>
          <p:cNvPr id="3" name="Picture 2"/>
          <p:cNvPicPr>
            <a:picLocks noChangeAspect="1"/>
          </p:cNvPicPr>
          <p:nvPr/>
        </p:nvPicPr>
        <p:blipFill>
          <a:blip r:embed="rId2"/>
          <a:stretch>
            <a:fillRect/>
          </a:stretch>
        </p:blipFill>
        <p:spPr>
          <a:xfrm>
            <a:off x="2611808" y="1971903"/>
            <a:ext cx="7163421" cy="3523793"/>
          </a:xfrm>
          <a:prstGeom prst="rect">
            <a:avLst/>
          </a:prstGeom>
        </p:spPr>
      </p:pic>
    </p:spTree>
    <p:extLst>
      <p:ext uri="{BB962C8B-B14F-4D97-AF65-F5344CB8AC3E}">
        <p14:creationId xmlns:p14="http://schemas.microsoft.com/office/powerpoint/2010/main" val="30756819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Registration and login page</a:t>
            </a:r>
            <a:endParaRPr lang="en-IN" sz="3200" b="1" u="sng"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8360" t="15357" r="6005" b="16018"/>
          <a:stretch/>
        </p:blipFill>
        <p:spPr>
          <a:xfrm>
            <a:off x="5816337" y="1885283"/>
            <a:ext cx="5555529" cy="413523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403" t="-277" r="8152" b="12871"/>
          <a:stretch/>
        </p:blipFill>
        <p:spPr>
          <a:xfrm>
            <a:off x="1018092" y="1885284"/>
            <a:ext cx="4798245" cy="4747603"/>
          </a:xfrm>
          <a:prstGeom prst="rect">
            <a:avLst/>
          </a:prstGeom>
        </p:spPr>
      </p:pic>
    </p:spTree>
    <p:extLst>
      <p:ext uri="{BB962C8B-B14F-4D97-AF65-F5344CB8AC3E}">
        <p14:creationId xmlns:p14="http://schemas.microsoft.com/office/powerpoint/2010/main" val="2262558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E-Commerce Shopping Website</a:t>
            </a:r>
            <a:endParaRPr lang="en-IN" sz="3200" b="1" u="sng" dirty="0"/>
          </a:p>
        </p:txBody>
      </p:sp>
      <p:pic>
        <p:nvPicPr>
          <p:cNvPr id="2050"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1808" y="1885285"/>
            <a:ext cx="7958331" cy="463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494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Product page</a:t>
            </a:r>
            <a:endParaRPr lang="en-IN" sz="32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31" y="4326902"/>
            <a:ext cx="5191361" cy="253109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619" y="1885285"/>
            <a:ext cx="5434582" cy="29388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52" y="1885285"/>
            <a:ext cx="4943166" cy="24416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192" y="4302866"/>
            <a:ext cx="5215009" cy="2555134"/>
          </a:xfrm>
          <a:prstGeom prst="rect">
            <a:avLst/>
          </a:prstGeom>
        </p:spPr>
      </p:pic>
    </p:spTree>
    <p:extLst>
      <p:ext uri="{BB962C8B-B14F-4D97-AF65-F5344CB8AC3E}">
        <p14:creationId xmlns:p14="http://schemas.microsoft.com/office/powerpoint/2010/main" val="2382001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 </a:t>
            </a:r>
            <a:r>
              <a:rPr lang="en-IN" sz="3200" b="1" u="sng" dirty="0" smtClean="0"/>
              <a:t>Customer Top Review’s</a:t>
            </a:r>
            <a:endParaRPr lang="en-IN" sz="3200"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512" y="1885285"/>
            <a:ext cx="9560921" cy="4712132"/>
          </a:xfrm>
        </p:spPr>
      </p:pic>
    </p:spTree>
    <p:extLst>
      <p:ext uri="{BB962C8B-B14F-4D97-AF65-F5344CB8AC3E}">
        <p14:creationId xmlns:p14="http://schemas.microsoft.com/office/powerpoint/2010/main" val="1213348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My Cart</a:t>
            </a:r>
            <a:endParaRPr lang="en-IN" sz="32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625" y="1885285"/>
            <a:ext cx="9574695" cy="4678832"/>
          </a:xfrm>
          <a:prstGeom prst="rect">
            <a:avLst/>
          </a:prstGeom>
        </p:spPr>
      </p:pic>
    </p:spTree>
    <p:extLst>
      <p:ext uri="{BB962C8B-B14F-4D97-AF65-F5344CB8AC3E}">
        <p14:creationId xmlns:p14="http://schemas.microsoft.com/office/powerpoint/2010/main" val="3026126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t>Top Partner’s</a:t>
            </a:r>
            <a:endParaRPr lang="en-IN" sz="3200"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302" y="1885285"/>
            <a:ext cx="9589342" cy="4700242"/>
          </a:xfrm>
          <a:prstGeom prst="rect">
            <a:avLst/>
          </a:prstGeom>
        </p:spPr>
      </p:pic>
    </p:spTree>
    <p:extLst>
      <p:ext uri="{BB962C8B-B14F-4D97-AF65-F5344CB8AC3E}">
        <p14:creationId xmlns:p14="http://schemas.microsoft.com/office/powerpoint/2010/main" val="35106840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endParaRPr lang="en-IN" sz="9600" dirty="0">
              <a:cs typeface="Times New Roman" panose="02020603050405020304" pitchFamily="18" charset="0"/>
            </a:endParaRPr>
          </a:p>
        </p:txBody>
      </p:sp>
      <p:pic>
        <p:nvPicPr>
          <p:cNvPr id="1026"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1807" y="808056"/>
            <a:ext cx="7958331" cy="446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19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cs typeface="Times New Roman" panose="02020603050405020304" pitchFamily="18" charset="0"/>
              </a:rPr>
              <a:t>Table of contents</a:t>
            </a:r>
            <a:endParaRPr lang="en-IN" sz="3200" b="1" u="sng" dirty="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pPr algn="just"/>
            <a:r>
              <a:rPr lang="en-IN" sz="2300" dirty="0" smtClean="0">
                <a:cs typeface="Times New Roman" panose="02020603050405020304" pitchFamily="18" charset="0"/>
              </a:rPr>
              <a:t>Introduction</a:t>
            </a:r>
          </a:p>
          <a:p>
            <a:pPr algn="just"/>
            <a:r>
              <a:rPr lang="en-IN" sz="2300" dirty="0" smtClean="0">
                <a:cs typeface="Times New Roman" panose="02020603050405020304" pitchFamily="18" charset="0"/>
              </a:rPr>
              <a:t>History</a:t>
            </a:r>
          </a:p>
          <a:p>
            <a:pPr algn="just"/>
            <a:r>
              <a:rPr lang="en-IN" sz="2300" dirty="0" smtClean="0">
                <a:cs typeface="Times New Roman" panose="02020603050405020304" pitchFamily="18" charset="0"/>
              </a:rPr>
              <a:t> Objective and project goal</a:t>
            </a:r>
          </a:p>
          <a:p>
            <a:pPr algn="just"/>
            <a:r>
              <a:rPr lang="en-IN" sz="2300" dirty="0" smtClean="0">
                <a:cs typeface="Times New Roman" panose="02020603050405020304" pitchFamily="18" charset="0"/>
              </a:rPr>
              <a:t>Tools and technology used</a:t>
            </a:r>
          </a:p>
          <a:p>
            <a:pPr algn="just"/>
            <a:r>
              <a:rPr lang="en-IN" sz="2300" dirty="0" smtClean="0">
                <a:cs typeface="Times New Roman" panose="02020603050405020304" pitchFamily="18" charset="0"/>
              </a:rPr>
              <a:t>Feature of the technology used</a:t>
            </a:r>
          </a:p>
          <a:p>
            <a:pPr algn="just"/>
            <a:r>
              <a:rPr lang="en-IN" sz="2300" dirty="0">
                <a:cs typeface="Times New Roman" panose="02020603050405020304" pitchFamily="18" charset="0"/>
              </a:rPr>
              <a:t>Societal Relevance and Impact of the </a:t>
            </a:r>
            <a:r>
              <a:rPr lang="en-IN" sz="2300" dirty="0" smtClean="0">
                <a:cs typeface="Times New Roman" panose="02020603050405020304" pitchFamily="18" charset="0"/>
              </a:rPr>
              <a:t>Project</a:t>
            </a:r>
          </a:p>
          <a:p>
            <a:pPr algn="just"/>
            <a:r>
              <a:rPr lang="en-IN" sz="2300" dirty="0" smtClean="0">
                <a:cs typeface="Times New Roman" panose="02020603050405020304" pitchFamily="18" charset="0"/>
              </a:rPr>
              <a:t>Future scope of the project</a:t>
            </a:r>
          </a:p>
          <a:p>
            <a:pPr algn="just"/>
            <a:r>
              <a:rPr lang="en-IN" sz="2300" dirty="0" smtClean="0">
                <a:cs typeface="Times New Roman" panose="02020603050405020304" pitchFamily="18" charset="0"/>
              </a:rPr>
              <a:t>Screenshots of the project</a:t>
            </a:r>
          </a:p>
          <a:p>
            <a:endParaRPr lang="en-IN" dirty="0" smtClean="0"/>
          </a:p>
          <a:p>
            <a:endParaRPr lang="en-IN" dirty="0"/>
          </a:p>
        </p:txBody>
      </p:sp>
    </p:spTree>
    <p:extLst>
      <p:ext uri="{BB962C8B-B14F-4D97-AF65-F5344CB8AC3E}">
        <p14:creationId xmlns:p14="http://schemas.microsoft.com/office/powerpoint/2010/main" val="875858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 </a:t>
            </a:r>
            <a:r>
              <a:rPr lang="en-IN" dirty="0"/>
              <a:t/>
            </a:r>
            <a:br>
              <a:rPr lang="en-IN" dirty="0"/>
            </a:br>
            <a:r>
              <a:rPr lang="en-IN" sz="3200" b="1" u="sng" dirty="0">
                <a:cs typeface="Times New Roman" panose="02020603050405020304" pitchFamily="18" charset="0"/>
              </a:rPr>
              <a:t>INTRODUCTION</a:t>
            </a:r>
            <a:endParaRPr lang="en-IN" sz="3200" dirty="0">
              <a:cs typeface="Times New Roman" panose="02020603050405020304" pitchFamily="18" charset="0"/>
            </a:endParaRPr>
          </a:p>
        </p:txBody>
      </p:sp>
      <p:sp>
        <p:nvSpPr>
          <p:cNvPr id="3" name="Content Placeholder 2"/>
          <p:cNvSpPr>
            <a:spLocks noGrp="1"/>
          </p:cNvSpPr>
          <p:nvPr>
            <p:ph sz="half" idx="1"/>
          </p:nvPr>
        </p:nvSpPr>
        <p:spPr>
          <a:xfrm>
            <a:off x="2605374" y="2052115"/>
            <a:ext cx="4059758" cy="4077751"/>
          </a:xfrm>
        </p:spPr>
        <p:txBody>
          <a:bodyPr>
            <a:noAutofit/>
          </a:bodyPr>
          <a:lstStyle/>
          <a:p>
            <a:pPr marL="0" indent="0" algn="just">
              <a:buNone/>
            </a:pPr>
            <a:r>
              <a:rPr lang="en-IN" sz="1800" b="1" dirty="0" smtClean="0">
                <a:latin typeface="+mj-lt"/>
                <a:cs typeface="Times New Roman" panose="02020603050405020304" pitchFamily="18" charset="0"/>
              </a:rPr>
              <a:t>What is E-Commerce ?</a:t>
            </a:r>
          </a:p>
          <a:p>
            <a:pPr marL="0" indent="0" algn="just">
              <a:buNone/>
            </a:pPr>
            <a:r>
              <a:rPr lang="en-IN" sz="1800" dirty="0" smtClean="0">
                <a:cs typeface="Times New Roman" panose="02020603050405020304" pitchFamily="18" charset="0"/>
              </a:rPr>
              <a:t>E-Commerce refers to any form of   business transaction or buying and selling of products or services via the internet.</a:t>
            </a:r>
          </a:p>
          <a:p>
            <a:pPr marL="0" indent="0" algn="just">
              <a:buNone/>
            </a:pPr>
            <a:r>
              <a:rPr lang="en-IN" sz="1800" dirty="0" smtClean="0">
                <a:cs typeface="Times New Roman" panose="02020603050405020304" pitchFamily="18" charset="0"/>
              </a:rPr>
              <a:t>It includes-</a:t>
            </a:r>
          </a:p>
          <a:p>
            <a:pPr algn="just"/>
            <a:r>
              <a:rPr lang="en-IN" sz="1800" dirty="0" smtClean="0">
                <a:cs typeface="Times New Roman" panose="02020603050405020304" pitchFamily="18" charset="0"/>
              </a:rPr>
              <a:t>Online Shopping</a:t>
            </a:r>
          </a:p>
          <a:p>
            <a:pPr algn="just"/>
            <a:r>
              <a:rPr lang="en-IN" sz="1800" dirty="0" smtClean="0">
                <a:cs typeface="Times New Roman" panose="02020603050405020304" pitchFamily="18" charset="0"/>
              </a:rPr>
              <a:t>Electronic Payments</a:t>
            </a:r>
          </a:p>
          <a:p>
            <a:pPr algn="just"/>
            <a:r>
              <a:rPr lang="en-IN" sz="1800" dirty="0" smtClean="0">
                <a:cs typeface="Times New Roman" panose="02020603050405020304" pitchFamily="18" charset="0"/>
              </a:rPr>
              <a:t>Internet Banking</a:t>
            </a:r>
          </a:p>
          <a:p>
            <a:pPr algn="just"/>
            <a:r>
              <a:rPr lang="en-IN" sz="1800" dirty="0" smtClean="0">
                <a:cs typeface="Times New Roman" panose="02020603050405020304" pitchFamily="18" charset="0"/>
              </a:rPr>
              <a:t>Online Ticketing</a:t>
            </a:r>
            <a:endParaRPr lang="en-IN" sz="1800" dirty="0">
              <a:cs typeface="Times New Roman" panose="02020603050405020304" pitchFamily="18" charset="0"/>
            </a:endParaRPr>
          </a:p>
        </p:txBody>
      </p:sp>
      <p:pic>
        <p:nvPicPr>
          <p:cNvPr id="1028" name="Picture 4" descr="How To Hire an E-Commerce Director &amp;amp; What to Avoi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25141" y="2791781"/>
            <a:ext cx="3895725" cy="259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921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cs typeface="Times New Roman" panose="02020603050405020304" pitchFamily="18" charset="0"/>
              </a:rPr>
              <a:t>History</a:t>
            </a:r>
            <a:endParaRPr lang="en-IN" sz="3200" b="1" u="sng" dirty="0">
              <a:cs typeface="Times New Roman" panose="02020603050405020304" pitchFamily="18" charset="0"/>
            </a:endParaRPr>
          </a:p>
        </p:txBody>
      </p:sp>
      <p:sp>
        <p:nvSpPr>
          <p:cNvPr id="3" name="Content Placeholder 2"/>
          <p:cNvSpPr>
            <a:spLocks noGrp="1"/>
          </p:cNvSpPr>
          <p:nvPr>
            <p:ph idx="1"/>
          </p:nvPr>
        </p:nvSpPr>
        <p:spPr>
          <a:xfrm>
            <a:off x="1043709" y="1885285"/>
            <a:ext cx="4409598" cy="4025988"/>
          </a:xfrm>
        </p:spPr>
        <p:txBody>
          <a:bodyPr/>
          <a:lstStyle/>
          <a:p>
            <a:pPr marL="0" indent="0" algn="just">
              <a:buNone/>
            </a:pPr>
            <a:r>
              <a:rPr lang="en-US" sz="1800" dirty="0"/>
              <a:t>The history of ecommerce is closely intertwined with the history of the internet. Online shopping became possible when the internet was opened to the public in 1991. </a:t>
            </a:r>
            <a:endParaRPr lang="en-US" sz="1800" dirty="0" smtClean="0"/>
          </a:p>
          <a:p>
            <a:pPr marL="0" indent="0" algn="just">
              <a:buNone/>
            </a:pPr>
            <a:r>
              <a:rPr lang="en-US" sz="1800" dirty="0"/>
              <a:t>Online shopping was invented </a:t>
            </a:r>
            <a:r>
              <a:rPr lang="en-US" sz="1800" dirty="0" smtClean="0"/>
              <a:t>by </a:t>
            </a:r>
            <a:r>
              <a:rPr lang="en-US" sz="1800" dirty="0"/>
              <a:t>pioneered in 1979 by entrepreneur Michael Aldrich in the United Kingdom</a:t>
            </a:r>
            <a:r>
              <a:rPr lang="en-US" dirty="0"/>
              <a:t>. </a:t>
            </a:r>
            <a:endParaRPr lang="en-IN" dirty="0"/>
          </a:p>
        </p:txBody>
      </p:sp>
      <p:pic>
        <p:nvPicPr>
          <p:cNvPr id="1028" name="Picture 4" descr="http://www.simplynotes.in/wp-content/uploads/2016/04/Evolution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07" y="2195896"/>
            <a:ext cx="5690929" cy="321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460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a:cs typeface="Times New Roman" panose="02020603050405020304" pitchFamily="18" charset="0"/>
              </a:rPr>
              <a:t>Objectives and project </a:t>
            </a:r>
            <a:r>
              <a:rPr lang="en-IN" sz="3200" b="1" u="sng" dirty="0" smtClean="0">
                <a:cs typeface="Times New Roman" panose="02020603050405020304" pitchFamily="18" charset="0"/>
              </a:rPr>
              <a:t>goal</a:t>
            </a:r>
            <a:endParaRPr lang="en-IN" sz="3200" dirty="0">
              <a:cs typeface="Times New Roman" panose="02020603050405020304" pitchFamily="18" charset="0"/>
            </a:endParaRPr>
          </a:p>
        </p:txBody>
      </p:sp>
      <p:sp>
        <p:nvSpPr>
          <p:cNvPr id="3" name="Content Placeholder 2"/>
          <p:cNvSpPr>
            <a:spLocks noGrp="1"/>
          </p:cNvSpPr>
          <p:nvPr>
            <p:ph idx="1"/>
          </p:nvPr>
        </p:nvSpPr>
        <p:spPr>
          <a:xfrm>
            <a:off x="2773599" y="2052115"/>
            <a:ext cx="8125310" cy="4588829"/>
          </a:xfrm>
        </p:spPr>
        <p:txBody>
          <a:bodyPr>
            <a:noAutofit/>
          </a:bodyPr>
          <a:lstStyle/>
          <a:p>
            <a:pPr algn="just"/>
            <a:r>
              <a:rPr lang="en-US" sz="1800" dirty="0"/>
              <a:t>Build an </a:t>
            </a:r>
            <a:r>
              <a:rPr lang="en-US" sz="1800" dirty="0" smtClean="0"/>
              <a:t>e-commerce store to </a:t>
            </a:r>
            <a:r>
              <a:rPr lang="en-US" sz="1800" dirty="0"/>
              <a:t>maximize your reach, multiply your business relations to any part of the world, and engage with every user online</a:t>
            </a:r>
            <a:r>
              <a:rPr lang="en-US" sz="1800" dirty="0" smtClean="0"/>
              <a:t>.</a:t>
            </a:r>
            <a:r>
              <a:rPr lang="en-US" sz="1800" dirty="0"/>
              <a:t> With constant communication, you can deepen your relationship with your customer and enhance your brand’s credibility</a:t>
            </a:r>
            <a:r>
              <a:rPr lang="en-US" sz="1800" dirty="0" smtClean="0"/>
              <a:t>.</a:t>
            </a:r>
            <a:r>
              <a:rPr lang="en-US" sz="1800" dirty="0"/>
              <a:t> An </a:t>
            </a:r>
            <a:r>
              <a:rPr lang="en-US" sz="1800" dirty="0" smtClean="0"/>
              <a:t>e-commerce </a:t>
            </a:r>
            <a:r>
              <a:rPr lang="en-US" sz="1800" dirty="0"/>
              <a:t>store </a:t>
            </a:r>
            <a:r>
              <a:rPr lang="en-US" sz="1800" dirty="0" smtClean="0"/>
              <a:t>will </a:t>
            </a:r>
            <a:r>
              <a:rPr lang="en-US" sz="1800" dirty="0"/>
              <a:t>help you target an audience that is genuinely interested in buying your products</a:t>
            </a:r>
            <a:r>
              <a:rPr lang="en-US" sz="1800" dirty="0" smtClean="0"/>
              <a:t>.</a:t>
            </a:r>
            <a:r>
              <a:rPr lang="en-US" sz="1800" b="1" dirty="0"/>
              <a:t> Make your </a:t>
            </a:r>
            <a:r>
              <a:rPr lang="en-US" sz="1800" b="1" dirty="0" smtClean="0"/>
              <a:t>e-commerce </a:t>
            </a:r>
            <a:r>
              <a:rPr lang="en-US" sz="1800" b="1" dirty="0"/>
              <a:t>Website Mobile Responsive</a:t>
            </a:r>
          </a:p>
          <a:p>
            <a:pPr algn="just"/>
            <a:r>
              <a:rPr lang="en-US" sz="1800" dirty="0" smtClean="0"/>
              <a:t> </a:t>
            </a:r>
            <a:r>
              <a:rPr lang="en-US" sz="1800" dirty="0"/>
              <a:t>R</a:t>
            </a:r>
            <a:r>
              <a:rPr lang="en-US" sz="1800" dirty="0" smtClean="0"/>
              <a:t>ank </a:t>
            </a:r>
            <a:r>
              <a:rPr lang="en-US" sz="1800" dirty="0"/>
              <a:t>your </a:t>
            </a:r>
            <a:r>
              <a:rPr lang="en-US" sz="1800" dirty="0" smtClean="0"/>
              <a:t>e-commerce </a:t>
            </a:r>
            <a:r>
              <a:rPr lang="en-US" sz="1800" dirty="0"/>
              <a:t>store on Google and showcase your product to a global </a:t>
            </a:r>
            <a:r>
              <a:rPr lang="en-US" sz="1800" dirty="0" smtClean="0"/>
              <a:t>audience. Build </a:t>
            </a:r>
            <a:r>
              <a:rPr lang="en-US" sz="1800" dirty="0"/>
              <a:t>a responsive </a:t>
            </a:r>
            <a:r>
              <a:rPr lang="en-US" sz="1800" dirty="0" smtClean="0"/>
              <a:t>e-commerce store to </a:t>
            </a:r>
            <a:r>
              <a:rPr lang="en-US" sz="1800" dirty="0"/>
              <a:t>present your products more appealingly to attract your customers on both desktop and mobile. A mobile-friendly website will help you earn more traffic to your site. You must opt-in for marketing strategies and tactics that can help you grow your business and set you apart from your competition. </a:t>
            </a:r>
          </a:p>
          <a:p>
            <a:pPr marL="0" indent="0" algn="just">
              <a:buNone/>
            </a:pPr>
            <a:r>
              <a:rPr lang="en-IN" sz="1800" b="1" dirty="0">
                <a:cs typeface="Times New Roman" panose="02020603050405020304" pitchFamily="18" charset="0"/>
              </a:rPr>
              <a:t> </a:t>
            </a:r>
            <a:endParaRPr lang="en-IN" sz="1800" dirty="0">
              <a:cs typeface="Times New Roman" panose="02020603050405020304" pitchFamily="18" charset="0"/>
            </a:endParaRPr>
          </a:p>
        </p:txBody>
      </p:sp>
    </p:spTree>
    <p:extLst>
      <p:ext uri="{BB962C8B-B14F-4D97-AF65-F5344CB8AC3E}">
        <p14:creationId xmlns:p14="http://schemas.microsoft.com/office/powerpoint/2010/main" val="387266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a:cs typeface="Times New Roman" panose="02020603050405020304" pitchFamily="18" charset="0"/>
              </a:rPr>
              <a:t>Tools &amp; Technology Used</a:t>
            </a:r>
            <a:endParaRPr lang="en-IN" sz="3200"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IN" sz="1800" dirty="0">
                <a:cs typeface="Times New Roman" panose="02020603050405020304" pitchFamily="18" charset="0"/>
              </a:rPr>
              <a:t>Sublime Text </a:t>
            </a:r>
            <a:endParaRPr lang="en-IN" sz="1800" dirty="0" smtClean="0">
              <a:cs typeface="Times New Roman" panose="02020603050405020304" pitchFamily="18" charset="0"/>
            </a:endParaRPr>
          </a:p>
          <a:p>
            <a:pPr algn="just"/>
            <a:r>
              <a:rPr lang="en-IN" sz="1800" dirty="0" smtClean="0">
                <a:cs typeface="Times New Roman" panose="02020603050405020304" pitchFamily="18" charset="0"/>
              </a:rPr>
              <a:t>HTML  </a:t>
            </a:r>
            <a:r>
              <a:rPr lang="en-IN" sz="1800" dirty="0">
                <a:cs typeface="Times New Roman" panose="02020603050405020304" pitchFamily="18" charset="0"/>
              </a:rPr>
              <a:t>(Hyper Text Markup Language</a:t>
            </a:r>
            <a:r>
              <a:rPr lang="en-IN" sz="1800" dirty="0" smtClean="0">
                <a:cs typeface="Times New Roman" panose="02020603050405020304" pitchFamily="18" charset="0"/>
              </a:rPr>
              <a:t>)</a:t>
            </a:r>
          </a:p>
          <a:p>
            <a:pPr algn="just"/>
            <a:r>
              <a:rPr lang="en-IN" sz="1800" dirty="0" smtClean="0">
                <a:cs typeface="Times New Roman" panose="02020603050405020304" pitchFamily="18" charset="0"/>
              </a:rPr>
              <a:t>CSS </a:t>
            </a:r>
            <a:r>
              <a:rPr lang="en-IN" sz="1800" dirty="0">
                <a:cs typeface="Times New Roman" panose="02020603050405020304" pitchFamily="18" charset="0"/>
              </a:rPr>
              <a:t>(Cascading Style Sheets)</a:t>
            </a:r>
          </a:p>
          <a:p>
            <a:pPr algn="just"/>
            <a:r>
              <a:rPr lang="en-IN" sz="1800" dirty="0">
                <a:cs typeface="Times New Roman" panose="02020603050405020304" pitchFamily="18" charset="0"/>
              </a:rPr>
              <a:t>JavaScript</a:t>
            </a:r>
          </a:p>
          <a:p>
            <a:pPr algn="just"/>
            <a:r>
              <a:rPr lang="en-IN" sz="1800" dirty="0" smtClean="0">
                <a:cs typeface="Times New Roman" panose="02020603050405020304" pitchFamily="18" charset="0"/>
              </a:rPr>
              <a:t>Python </a:t>
            </a:r>
            <a:r>
              <a:rPr lang="en-IN" sz="1800" dirty="0">
                <a:cs typeface="Times New Roman" panose="02020603050405020304" pitchFamily="18" charset="0"/>
              </a:rPr>
              <a:t>(using Anaconda </a:t>
            </a:r>
            <a:r>
              <a:rPr lang="en-IN" sz="1800" dirty="0" smtClean="0">
                <a:cs typeface="Times New Roman" panose="02020603050405020304" pitchFamily="18" charset="0"/>
              </a:rPr>
              <a:t>Navigator</a:t>
            </a:r>
            <a:r>
              <a:rPr lang="en-IN" sz="1800" dirty="0">
                <a:cs typeface="Times New Roman" panose="02020603050405020304" pitchFamily="18" charset="0"/>
              </a:rPr>
              <a:t>)</a:t>
            </a:r>
          </a:p>
          <a:p>
            <a:pPr algn="just"/>
            <a:r>
              <a:rPr lang="en-IN" sz="1800" dirty="0">
                <a:cs typeface="Times New Roman" panose="02020603050405020304" pitchFamily="18" charset="0"/>
              </a:rPr>
              <a:t> </a:t>
            </a:r>
            <a:r>
              <a:rPr lang="en-IN" sz="1800" dirty="0" smtClean="0">
                <a:cs typeface="Times New Roman" panose="02020603050405020304" pitchFamily="18" charset="0"/>
              </a:rPr>
              <a:t>Web </a:t>
            </a:r>
            <a:r>
              <a:rPr lang="en-IN" sz="1800" dirty="0">
                <a:cs typeface="Times New Roman" panose="02020603050405020304" pitchFamily="18" charset="0"/>
              </a:rPr>
              <a:t>Search</a:t>
            </a:r>
          </a:p>
          <a:p>
            <a:endParaRPr lang="en-IN" dirty="0"/>
          </a:p>
        </p:txBody>
      </p:sp>
    </p:spTree>
    <p:extLst>
      <p:ext uri="{BB962C8B-B14F-4D97-AF65-F5344CB8AC3E}">
        <p14:creationId xmlns:p14="http://schemas.microsoft.com/office/powerpoint/2010/main" val="2235332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200" b="1" u="sng" dirty="0">
                <a:cs typeface="Times New Roman" panose="02020603050405020304" pitchFamily="18" charset="0"/>
              </a:rPr>
              <a:t>Features of the technology used</a:t>
            </a:r>
            <a:r>
              <a:rPr lang="en-IN" dirty="0"/>
              <a:t/>
            </a:r>
            <a:br>
              <a:rPr lang="en-IN" dirty="0"/>
            </a:br>
            <a:endParaRPr lang="en-IN" dirty="0"/>
          </a:p>
        </p:txBody>
      </p:sp>
      <p:sp>
        <p:nvSpPr>
          <p:cNvPr id="3" name="Content Placeholder 2"/>
          <p:cNvSpPr>
            <a:spLocks noGrp="1"/>
          </p:cNvSpPr>
          <p:nvPr>
            <p:ph sz="half" idx="1"/>
          </p:nvPr>
        </p:nvSpPr>
        <p:spPr>
          <a:xfrm>
            <a:off x="2446867" y="2052115"/>
            <a:ext cx="4050467" cy="4280951"/>
          </a:xfrm>
        </p:spPr>
        <p:txBody>
          <a:bodyPr>
            <a:normAutofit fontScale="92500"/>
          </a:bodyPr>
          <a:lstStyle/>
          <a:p>
            <a:pPr marL="0" indent="0" algn="just">
              <a:buNone/>
            </a:pPr>
            <a:r>
              <a:rPr lang="en-IN" sz="1900" b="1" u="sng" dirty="0">
                <a:latin typeface="+mj-lt"/>
                <a:cs typeface="Times New Roman" panose="02020603050405020304" pitchFamily="18" charset="0"/>
              </a:rPr>
              <a:t>Sublime </a:t>
            </a:r>
            <a:r>
              <a:rPr lang="en-IN" sz="1900" b="1" u="sng" dirty="0" smtClean="0">
                <a:latin typeface="+mj-lt"/>
                <a:cs typeface="Times New Roman" panose="02020603050405020304" pitchFamily="18" charset="0"/>
              </a:rPr>
              <a:t>Text</a:t>
            </a:r>
            <a:r>
              <a:rPr lang="en-IN" sz="1900" b="1" dirty="0">
                <a:latin typeface="+mj-lt"/>
                <a:cs typeface="Times New Roman" panose="02020603050405020304" pitchFamily="18" charset="0"/>
              </a:rPr>
              <a:t>-</a:t>
            </a:r>
            <a:endParaRPr lang="en-IN" sz="2100" dirty="0">
              <a:latin typeface="Times New Roman" panose="02020603050405020304" pitchFamily="18" charset="0"/>
              <a:cs typeface="Times New Roman" panose="02020603050405020304" pitchFamily="18" charset="0"/>
            </a:endParaRPr>
          </a:p>
          <a:p>
            <a:pPr algn="just"/>
            <a:r>
              <a:rPr lang="en-IN" sz="1900" dirty="0" smtClean="0">
                <a:cs typeface="Times New Roman" panose="02020603050405020304" pitchFamily="18" charset="0"/>
              </a:rPr>
              <a:t>Go </a:t>
            </a:r>
            <a:r>
              <a:rPr lang="en-IN" sz="1900" dirty="0">
                <a:cs typeface="Times New Roman" panose="02020603050405020304" pitchFamily="18" charset="0"/>
              </a:rPr>
              <a:t>to anything and any definition.</a:t>
            </a:r>
          </a:p>
          <a:p>
            <a:pPr algn="just"/>
            <a:r>
              <a:rPr lang="en-IN" sz="1900" dirty="0">
                <a:cs typeface="Times New Roman" panose="02020603050405020304" pitchFamily="18" charset="0"/>
              </a:rPr>
              <a:t>Multiple selections.</a:t>
            </a:r>
          </a:p>
          <a:p>
            <a:pPr algn="just"/>
            <a:r>
              <a:rPr lang="en-IN" sz="1900" dirty="0">
                <a:cs typeface="Times New Roman" panose="02020603050405020304" pitchFamily="18" charset="0"/>
              </a:rPr>
              <a:t>Command palette.</a:t>
            </a:r>
          </a:p>
          <a:p>
            <a:pPr algn="just"/>
            <a:r>
              <a:rPr lang="en-IN" sz="1900" dirty="0">
                <a:cs typeface="Times New Roman" panose="02020603050405020304" pitchFamily="18" charset="0"/>
              </a:rPr>
              <a:t>Powerful API and package ecosystem.</a:t>
            </a:r>
          </a:p>
          <a:p>
            <a:pPr algn="just"/>
            <a:r>
              <a:rPr lang="en-IN" sz="1900" dirty="0">
                <a:cs typeface="Times New Roman" panose="02020603050405020304" pitchFamily="18" charset="0"/>
              </a:rPr>
              <a:t>Cross platform.</a:t>
            </a:r>
          </a:p>
          <a:p>
            <a:pPr algn="just"/>
            <a:r>
              <a:rPr lang="en-IN" sz="1900" dirty="0">
                <a:cs typeface="Times New Roman" panose="02020603050405020304" pitchFamily="18" charset="0"/>
              </a:rPr>
              <a:t>Fast speed and better indentation.</a:t>
            </a:r>
          </a:p>
          <a:p>
            <a:endParaRPr lang="en-IN" dirty="0"/>
          </a:p>
          <a:p>
            <a:endParaRPr lang="en-IN" dirty="0"/>
          </a:p>
        </p:txBody>
      </p:sp>
      <p:sp>
        <p:nvSpPr>
          <p:cNvPr id="4" name="Content Placeholder 3"/>
          <p:cNvSpPr>
            <a:spLocks noGrp="1"/>
          </p:cNvSpPr>
          <p:nvPr>
            <p:ph sz="half" idx="2"/>
          </p:nvPr>
        </p:nvSpPr>
        <p:spPr/>
        <p:txBody>
          <a:bodyPr>
            <a:normAutofit fontScale="92500"/>
          </a:bodyPr>
          <a:lstStyle/>
          <a:p>
            <a:pPr marL="0" indent="0" algn="just">
              <a:buNone/>
            </a:pPr>
            <a:r>
              <a:rPr lang="en-IN" sz="1900" b="1" u="sng" dirty="0">
                <a:latin typeface="+mj-lt"/>
                <a:cs typeface="Times New Roman" panose="02020603050405020304" pitchFamily="18" charset="0"/>
              </a:rPr>
              <a:t>HTML </a:t>
            </a:r>
            <a:r>
              <a:rPr lang="en-IN" sz="1900" b="1" u="sng" dirty="0" smtClean="0">
                <a:latin typeface="+mj-lt"/>
                <a:cs typeface="Times New Roman" panose="02020603050405020304" pitchFamily="18" charset="0"/>
              </a:rPr>
              <a:t>5</a:t>
            </a:r>
            <a:r>
              <a:rPr lang="en-IN" sz="1900" dirty="0">
                <a:latin typeface="+mj-lt"/>
                <a:cs typeface="Times New Roman" panose="02020603050405020304" pitchFamily="18" charset="0"/>
              </a:rPr>
              <a:t>-</a:t>
            </a:r>
            <a:endParaRPr lang="en-IN" dirty="0"/>
          </a:p>
          <a:p>
            <a:pPr algn="just"/>
            <a:r>
              <a:rPr lang="en-IN" sz="1900" dirty="0">
                <a:cs typeface="Times New Roman" panose="02020603050405020304" pitchFamily="18" charset="0"/>
              </a:rPr>
              <a:t>Video and Audio tags.</a:t>
            </a:r>
          </a:p>
          <a:p>
            <a:pPr algn="just"/>
            <a:r>
              <a:rPr lang="en-IN" sz="1900" dirty="0">
                <a:cs typeface="Times New Roman" panose="02020603050405020304" pitchFamily="18" charset="0"/>
              </a:rPr>
              <a:t>It requires less effort to learn </a:t>
            </a:r>
            <a:r>
              <a:rPr lang="en-IN" sz="1900" dirty="0" smtClean="0">
                <a:cs typeface="Times New Roman" panose="02020603050405020304" pitchFamily="18" charset="0"/>
              </a:rPr>
              <a:t>and use</a:t>
            </a:r>
            <a:r>
              <a:rPr lang="en-IN" sz="1900" dirty="0">
                <a:cs typeface="Times New Roman" panose="02020603050405020304" pitchFamily="18" charset="0"/>
              </a:rPr>
              <a:t>.</a:t>
            </a:r>
          </a:p>
          <a:p>
            <a:pPr algn="just"/>
            <a:r>
              <a:rPr lang="en-IN" sz="1900" dirty="0">
                <a:cs typeface="Times New Roman" panose="02020603050405020304" pitchFamily="18" charset="0"/>
              </a:rPr>
              <a:t>Placeholders.</a:t>
            </a:r>
          </a:p>
          <a:p>
            <a:pPr algn="just"/>
            <a:r>
              <a:rPr lang="en-IN" sz="1900" dirty="0">
                <a:cs typeface="Times New Roman" panose="02020603050405020304" pitchFamily="18" charset="0"/>
              </a:rPr>
              <a:t>It is platform independent.</a:t>
            </a:r>
          </a:p>
          <a:p>
            <a:endParaRPr lang="en-IN" dirty="0"/>
          </a:p>
        </p:txBody>
      </p:sp>
    </p:spTree>
    <p:extLst>
      <p:ext uri="{BB962C8B-B14F-4D97-AF65-F5344CB8AC3E}">
        <p14:creationId xmlns:p14="http://schemas.microsoft.com/office/powerpoint/2010/main" val="1562761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u="sng" dirty="0" smtClean="0">
                <a:cs typeface="Times New Roman" panose="02020603050405020304" pitchFamily="18" charset="0"/>
              </a:rPr>
              <a:t>CSS</a:t>
            </a:r>
            <a:endParaRPr lang="en-IN" sz="3200" dirty="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IN" sz="1800" dirty="0">
                <a:cs typeface="Times New Roman" panose="02020603050405020304" pitchFamily="18" charset="0"/>
              </a:rPr>
              <a:t>The framework of a web page is better </a:t>
            </a:r>
            <a:r>
              <a:rPr lang="en-IN" sz="1800" dirty="0" smtClean="0">
                <a:cs typeface="Times New Roman" panose="02020603050405020304" pitchFamily="18" charset="0"/>
              </a:rPr>
              <a:t>handled.</a:t>
            </a:r>
            <a:endParaRPr lang="en-IN" sz="1800" dirty="0">
              <a:cs typeface="Times New Roman" panose="02020603050405020304" pitchFamily="18" charset="0"/>
            </a:endParaRPr>
          </a:p>
          <a:p>
            <a:pPr algn="just"/>
            <a:r>
              <a:rPr lang="en-IN" sz="1800" dirty="0">
                <a:cs typeface="Times New Roman" panose="02020603050405020304" pitchFamily="18" charset="0"/>
              </a:rPr>
              <a:t>It has better device compatibility.</a:t>
            </a:r>
          </a:p>
          <a:p>
            <a:pPr algn="just"/>
            <a:r>
              <a:rPr lang="en-IN" sz="1800" dirty="0">
                <a:cs typeface="Times New Roman" panose="02020603050405020304" pitchFamily="18" charset="0"/>
              </a:rPr>
              <a:t>Ability to Re-Position. </a:t>
            </a:r>
          </a:p>
          <a:p>
            <a:pPr algn="just"/>
            <a:r>
              <a:rPr lang="en-IN" sz="1800" dirty="0">
                <a:cs typeface="Times New Roman" panose="02020603050405020304" pitchFamily="18" charset="0"/>
              </a:rPr>
              <a:t>Style (CSS) kept separate from structure (HTML), means </a:t>
            </a:r>
            <a:r>
              <a:rPr lang="en-IN" sz="1800" dirty="0" smtClean="0">
                <a:cs typeface="Times New Roman" panose="02020603050405020304" pitchFamily="18" charset="0"/>
              </a:rPr>
              <a:t>smaller file </a:t>
            </a:r>
            <a:r>
              <a:rPr lang="en-IN" sz="1800" dirty="0">
                <a:cs typeface="Times New Roman" panose="02020603050405020304" pitchFamily="18" charset="0"/>
              </a:rPr>
              <a:t>size.</a:t>
            </a:r>
          </a:p>
          <a:p>
            <a:pPr marL="0" indent="0" algn="just">
              <a:buNone/>
            </a:pPr>
            <a:r>
              <a:rPr lang="en-IN" sz="1800" b="1"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108170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2080</TotalTime>
  <Words>723</Words>
  <Application>Microsoft Office PowerPoint</Application>
  <PresentationFormat>Widescreen</PresentationFormat>
  <Paragraphs>166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Algerian</vt:lpstr>
      <vt:lpstr>Arial</vt:lpstr>
      <vt:lpstr>MS Shell Dlg 2</vt:lpstr>
      <vt:lpstr>Times New Roman</vt:lpstr>
      <vt:lpstr>Wingdings</vt:lpstr>
      <vt:lpstr>Wingdings 3</vt:lpstr>
      <vt:lpstr>Madison</vt:lpstr>
      <vt:lpstr> COURSE: B.Tech.                                    SEMESTER: Vth  (CS B2)    By  KARTIKEYEA SINGH (1900910100077)    Department of Computer Science and Engineering</vt:lpstr>
      <vt:lpstr>E-Commerce Shopping Website</vt:lpstr>
      <vt:lpstr>Table of contents</vt:lpstr>
      <vt:lpstr>  INTRODUCTION</vt:lpstr>
      <vt:lpstr>History</vt:lpstr>
      <vt:lpstr>Objectives and project goal</vt:lpstr>
      <vt:lpstr>Tools &amp; Technology Used</vt:lpstr>
      <vt:lpstr>Features of the technology used </vt:lpstr>
      <vt:lpstr>CSS</vt:lpstr>
      <vt:lpstr>JavaScript </vt:lpstr>
      <vt:lpstr>Python (using anaconda navigator)   </vt:lpstr>
      <vt:lpstr>Societal Relevance and Impact of the Project   </vt:lpstr>
      <vt:lpstr>PowerPoint Presentation</vt:lpstr>
      <vt:lpstr>PowerPoint Presentation</vt:lpstr>
      <vt:lpstr>PowerPoint Presentation</vt:lpstr>
      <vt:lpstr>Future Scope of the Project </vt:lpstr>
      <vt:lpstr>Screenshots of the project</vt:lpstr>
      <vt:lpstr>Website Home Page </vt:lpstr>
      <vt:lpstr>Registration and login page</vt:lpstr>
      <vt:lpstr>Product page</vt:lpstr>
      <vt:lpstr> Customer Top Review’s</vt:lpstr>
      <vt:lpstr>My Cart</vt:lpstr>
      <vt:lpstr>Top Partner’s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dc:creator>
  <cp:lastModifiedBy>karti</cp:lastModifiedBy>
  <cp:revision>74</cp:revision>
  <dcterms:created xsi:type="dcterms:W3CDTF">2020-12-27T15:47:05Z</dcterms:created>
  <dcterms:modified xsi:type="dcterms:W3CDTF">2021-12-10T05:19:04Z</dcterms:modified>
</cp:coreProperties>
</file>